
<file path=[Content_Types].xml><?xml version="1.0" encoding="utf-8"?>
<Types xmlns="http://schemas.openxmlformats.org/package/2006/content-types">
  <Default Extension="jpg" ContentType="image/jpeg"/>
  <Default Extension="fntdata" ContentType="application/x-fontdata"/>
  <Default Extension="gif" ContentType="image/gif"/>
  <Default Extension="xml" ContentType="application/xml"/>
  <Default Extension="png" ContentType="image/png"/>
  <Default Extension="rels" ContentType="application/vnd.openxmlformats-package.relationships+xml"/>
  <Default Extension="psmdcp" ContentType="application/vnd.openxmlformats-package.core-properties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ppt/presentation.xml" Id="rId1" /><Relationship Type="http://schemas.openxmlformats.org/package/2006/relationships/metadata/core-properties" Target="/package/services/metadata/core-properties/1458b3bc14be40b4a326a06844686b29.psmdcp" Id="R07b68c7a8d49435a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5143500"/>
  <p:notesSz cx="6858000" cy="9144000"/>
  <p:embeddedFontLst>
    <p:embeddedFont>
      <p:font typeface="Montserrat SemiBold"/>
      <p:regular r:id="rId41"/>
      <p:bold r:id="rId42"/>
      <p:italic r:id="rId43"/>
      <p:boldItalic r:id="rId44"/>
    </p:embeddedFont>
    <p:embeddedFont>
      <p:font typeface="Montserrat Medium"/>
      <p:regular r:id="rId45"/>
      <p:bold r:id="rId46"/>
      <p:italic r:id="rId47"/>
      <p:boldItalic r:id="rId48"/>
    </p:embeddedFont>
    <p:embeddedFont>
      <p:font typeface="Quicksand"/>
      <p:regular r:id="rId49"/>
      <p:bold r:id="rId50"/>
    </p:embeddedFont>
    <p:embeddedFont>
      <p:font typeface="Roboto Mono"/>
      <p:regular r:id="rId51"/>
      <p:bold r:id="rId52"/>
      <p:italic r:id="rId53"/>
      <p:boldItalic r:id="rId54"/>
    </p:embeddedFont>
    <p:embeddedFont>
      <p:font typeface="Quicksand Medium"/>
      <p:regular r:id="rId55"/>
      <p:bold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MontserratSemiBold-bold.fntdata"/><Relationship Id="rId41" Type="http://schemas.openxmlformats.org/officeDocument/2006/relationships/font" Target="fonts/MontserratSemiBold-regular.fntdata"/><Relationship Id="rId44" Type="http://schemas.openxmlformats.org/officeDocument/2006/relationships/font" Target="fonts/MontserratSemiBold-boldItalic.fntdata"/><Relationship Id="rId43" Type="http://schemas.openxmlformats.org/officeDocument/2006/relationships/font" Target="fonts/MontserratSemiBold-italic.fntdata"/><Relationship Id="rId46" Type="http://schemas.openxmlformats.org/officeDocument/2006/relationships/font" Target="fonts/MontserratMedium-bold.fntdata"/><Relationship Id="rId45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Medium-boldItalic.fntdata"/><Relationship Id="rId47" Type="http://schemas.openxmlformats.org/officeDocument/2006/relationships/font" Target="fonts/MontserratMedium-italic.fntdata"/><Relationship Id="rId49" Type="http://schemas.openxmlformats.org/officeDocument/2006/relationships/font" Target="fonts/Quicks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Mono-regular.fntdata"/><Relationship Id="rId50" Type="http://schemas.openxmlformats.org/officeDocument/2006/relationships/font" Target="fonts/Quicksand-bold.fntdata"/><Relationship Id="rId53" Type="http://schemas.openxmlformats.org/officeDocument/2006/relationships/font" Target="fonts/RobotoMono-italic.fntdata"/><Relationship Id="rId52" Type="http://schemas.openxmlformats.org/officeDocument/2006/relationships/font" Target="fonts/RobotoMono-bold.fntdata"/><Relationship Id="rId11" Type="http://schemas.openxmlformats.org/officeDocument/2006/relationships/slide" Target="slides/slide6.xml"/><Relationship Id="rId55" Type="http://schemas.openxmlformats.org/officeDocument/2006/relationships/font" Target="fonts/QuicksandMedium-regular.fntdata"/><Relationship Id="rId10" Type="http://schemas.openxmlformats.org/officeDocument/2006/relationships/slide" Target="slides/slide5.xml"/><Relationship Id="rId54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Quicksand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-cc.io/curriculum" TargetMode="External"/><Relationship Id="rId3" Type="http://schemas.openxmlformats.org/officeDocument/2006/relationships/hyperlink" Target="https://www.raspberrypi.org/" TargetMode="External"/><Relationship Id="rId4" Type="http://schemas.openxmlformats.org/officeDocument/2006/relationships/hyperlink" Target="https://creativecommons.org/licenses/by-nc-sa/4.0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ubCMI3Jq6e4?t=55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sound-wave-waveform-aural-audio-1781570/" TargetMode="External"/><Relationship Id="rId3" Type="http://schemas.openxmlformats.org/officeDocument/2006/relationships/hyperlink" Target="https://gifer.com/en/7MIW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px3oVGXr4mo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CPT-sound-physical-manifestation.svg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Zuletzt aktualisiert: 30-09-2021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 Ressourcen werden regelmäßig aktualisiert - die neueste Version finden Sie unter: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the-cc.io/curriculum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Diese Ressource wird von der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Raspberry Pi Foundation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unter einer Creative Commons Attribution-NonCommercial-ShareAlike 4.0 International Lizenz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lizenziert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Um eine Kopie dieser Lizenz zu sehen, besuchen Sie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creativecommons.org/licenses/by-nc-sa/4.0/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cfe73959e_0_4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cfe73959e_0_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cfe73959e_0_7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cfe73959e_0_7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cfe73959e_0_2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cfe73959e_0_2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d4318958a_0_4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d4318958a_0_4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cfe73959e_0_9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cfe73959e_0_9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cfe73959e_0_1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cfe73959e_0_1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d4318958a_0_9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bd4318958a_0_9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d4318958a_0_1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bd4318958a_0_1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d4318958a_0_1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d4318958a_0_1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d4318958a_0_1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d4318958a_0_1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4c9018da4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4c9018da4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d4318958a_0_13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bd4318958a_0_1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d4318958a_0_13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bd4318958a_0_13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bd4318958a_0_14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bd4318958a_0_14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Videoquelle: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https://youtu.be/ubCMI3Jq6e4?t=55 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(</a:t>
            </a:r>
            <a:r>
              <a:rPr lang="en-GB" sz="1000" b="1">
                <a:latin typeface="Quicksand"/>
                <a:ea typeface="Quicksand"/>
                <a:cs typeface="Quicksand"/>
                <a:sym typeface="Quicksand"/>
              </a:rPr>
              <a:t>Hinweis: 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Spielen Sie das Video 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von 0:55 bis 2:05 ab.)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bd4318958a_0_15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bd4318958a_0_1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bd4318958a_0_1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bd4318958a_0_1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d4318958a_0_17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d4318958a_0_17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d4318958a_0_1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d4318958a_0_1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bd57e4b8c0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bd57e4b8c0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bd57e4b8c0_0_6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bd57e4b8c0_0_6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bd57e4b8c0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bd57e4b8c0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cfe73959e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cfe73959e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bd57e4b8c0_0_7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bd57e4b8c0_0_7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bd57e4b8c0_0_8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bd57e4b8c0_0_8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d57e4b8c0_0_9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d57e4b8c0_0_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d57e4b8c0_0_10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bd57e4b8c0_0_10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bd57e4b8c0_0_1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bd57e4b8c0_0_1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b4c9018da4_1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b4c9018da4_1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4c9018da4_1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4c9018da4_1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4c9018da4_1_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4c9018da4_1_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Bildquellen: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https://pixabay.com/vectors/sound-wave-waveform-aural-audio-1781570/ 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https://gifer.com/en/7MIW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cfe73959e_0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cfe73959e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Videoquelle: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https://www.youtube.com/watch?v=px3oVGXr4mo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cfe73959e_0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cfe73959e_0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https://commons.wikimedia.org/wiki/File:CPT-sound-physical-manifestation.svg</a:t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cfe73959e_0_2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cfe73959e_0_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cfe73959e_0_4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cfe73959e_0_4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5500" y="4491500"/>
            <a:ext cx="1407075" cy="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6840000" y="0"/>
            <a:ext cx="19623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subTitle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2:1">
  <p:cSld name="TITLE_4_1_1_1_3_1_1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0900" y="1017724"/>
            <a:ext cx="558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041575" y="1017700"/>
            <a:ext cx="27918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2">
  <p:cSld name="TITLE_4_1_1_1_3_1_1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900" y="1017724"/>
            <a:ext cx="279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3253475" y="1017700"/>
            <a:ext cx="55794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1:1">
  <p:cSld name="TITLE_4_1_1_1_3_1_1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0900" y="1017724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32534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61490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Quicksand"/>
              <a:buNone/>
              <a:defRPr sz="28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ubCMI3Jq6e4" TargetMode="External"/><Relationship Id="rId4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px3oVGXr4mo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he-cc.io/scratch-sound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Lektion 12: Darstellung von Klang</a:t>
            </a:r>
            <a:endParaRPr/>
          </a:p>
        </p:txBody>
      </p:sp>
      <p:sp>
        <p:nvSpPr>
          <p:cNvPr id="72" name="Google Shape;72;p13"/>
          <p:cNvSpPr txBox="1"/>
          <p:nvPr>
            <p:ph type="subTitle" idx="2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Darstellungen von Daten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 </a:t>
            </a:r>
            <a:r>
              <a:rPr lang="en-GB" sz="1600" b="1"/>
              <a:t>Frequenz </a:t>
            </a:r>
            <a:r>
              <a:rPr lang="en-GB" sz="1600"/>
              <a:t>der Schallwelle gibt die </a:t>
            </a:r>
            <a:r>
              <a:rPr lang="en-GB" sz="1600" b="1"/>
              <a:t>Tonhöhe </a:t>
            </a:r>
            <a:r>
              <a:rPr lang="en-GB" sz="1600"/>
              <a:t>an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Je </a:t>
            </a:r>
            <a:r>
              <a:rPr lang="en-GB" sz="1600" b="1"/>
              <a:t>näher </a:t>
            </a:r>
            <a:r>
              <a:rPr lang="en-GB" sz="1600"/>
              <a:t>die Wellen beieinander liegen, desto </a:t>
            </a:r>
            <a:r>
              <a:rPr lang="en-GB" sz="1600" b="1"/>
              <a:t>höher </a:t>
            </a:r>
            <a:r>
              <a:rPr lang="en-GB" sz="1600"/>
              <a:t>ist die </a:t>
            </a:r>
            <a:r>
              <a:rPr lang="en-GB" sz="1600" b="1"/>
              <a:t>Tonhöhe </a:t>
            </a:r>
            <a:r>
              <a:rPr lang="en-GB" sz="1600"/>
              <a:t>(Note).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143" name="Google Shape;143;p22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425" y="861798"/>
            <a:ext cx="3200375" cy="18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795" y="2831016"/>
            <a:ext cx="3133000" cy="183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200" y="1170100"/>
            <a:ext cx="5105400" cy="269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 txBox="1"/>
          <p:nvPr>
            <p:ph type="body" idx="1"/>
          </p:nvPr>
        </p:nvSpPr>
        <p:spPr>
          <a:xfrm>
            <a:off x="310900" y="1170125"/>
            <a:ext cx="35754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Der Ton, den wir hören, ist </a:t>
            </a:r>
            <a:r>
              <a:rPr lang="en-GB" sz="1600" b="1"/>
              <a:t>analog</a:t>
            </a:r>
            <a:r>
              <a:rPr lang="en-GB" sz="1600"/>
              <a:t>, aber Computer müssen ihn </a:t>
            </a:r>
            <a:r>
              <a:rPr lang="en-GB" sz="1600" b="1"/>
              <a:t>digital </a:t>
            </a:r>
            <a:r>
              <a:rPr lang="en-GB" sz="1600"/>
              <a:t>speichern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52" name="Google Shape;152;p2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153" name="Google Shape;153;p2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200" y="1170100"/>
            <a:ext cx="5105400" cy="269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>
            <p:ph type="body" idx="1"/>
          </p:nvPr>
        </p:nvSpPr>
        <p:spPr>
          <a:xfrm>
            <a:off x="310900" y="1170125"/>
            <a:ext cx="35754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Der Ton, den wir hören, ist </a:t>
            </a:r>
            <a:r>
              <a:rPr lang="en-GB" sz="1600" b="1"/>
              <a:t>analog</a:t>
            </a:r>
            <a:r>
              <a:rPr lang="en-GB" sz="1600"/>
              <a:t>, aber Computer müssen ihn </a:t>
            </a:r>
            <a:r>
              <a:rPr lang="en-GB" sz="1600" b="1"/>
              <a:t>digital </a:t>
            </a:r>
            <a:r>
              <a:rPr lang="en-GB" sz="1600"/>
              <a:t>speichern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Um die Geräusche digital zu speichern, </a:t>
            </a:r>
            <a:r>
              <a:rPr lang="en-GB" sz="1600"/>
              <a:t>wird in </a:t>
            </a:r>
            <a:r>
              <a:rPr lang="en-GB" sz="1600" b="1"/>
              <a:t>bestimmten Abständen </a:t>
            </a:r>
            <a:r>
              <a:rPr lang="en-GB" sz="1600"/>
              <a:t>eine </a:t>
            </a:r>
            <a:r>
              <a:rPr lang="en-GB" sz="1600" b="1"/>
              <a:t>Probe </a:t>
            </a:r>
            <a:r>
              <a:rPr lang="en-GB" sz="1600"/>
              <a:t>entnommen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Dies wird als </a:t>
            </a:r>
            <a:r>
              <a:rPr lang="en-GB" sz="1600" b="1"/>
              <a:t>Abtastrate </a:t>
            </a:r>
            <a:r>
              <a:rPr lang="en-GB" sz="1600"/>
              <a:t>bezeichnet</a:t>
            </a:r>
            <a:r>
              <a:rPr lang="en-GB" sz="1600"/>
              <a:t>, </a:t>
            </a:r>
            <a:r>
              <a:rPr lang="en-GB" sz="1600"/>
              <a:t>die in </a:t>
            </a:r>
            <a:r>
              <a:rPr lang="en-GB" sz="1600" b="1"/>
              <a:t>Hertz </a:t>
            </a:r>
            <a:r>
              <a:rPr lang="en-GB" sz="1600"/>
              <a:t>(Hz) </a:t>
            </a:r>
            <a:r>
              <a:rPr lang="en-GB" sz="1600"/>
              <a:t>gemessen wird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60" name="Google Shape;160;p2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161" name="Google Shape;161;p2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pSp>
        <p:nvGrpSpPr>
          <p:cNvPr id="162" name="Google Shape;162;p24"/>
          <p:cNvGrpSpPr/>
          <p:nvPr/>
        </p:nvGrpSpPr>
        <p:grpSpPr>
          <a:xfrm>
            <a:off x="4867575" y="1552586"/>
            <a:ext cx="3774693" cy="1423800"/>
            <a:chOff x="4867575" y="1552586"/>
            <a:chExt cx="3774693" cy="1423800"/>
          </a:xfrm>
        </p:grpSpPr>
        <p:cxnSp>
          <p:nvCxnSpPr>
            <p:cNvPr id="163" name="Google Shape;163;p24"/>
            <p:cNvCxnSpPr/>
            <p:nvPr/>
          </p:nvCxnSpPr>
          <p:spPr>
            <a:xfrm rot="10800000">
              <a:off x="4867575" y="1818325"/>
              <a:ext cx="0" cy="5235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4" name="Google Shape;164;p24"/>
            <p:cNvCxnSpPr/>
            <p:nvPr/>
          </p:nvCxnSpPr>
          <p:spPr>
            <a:xfrm rot="10800000">
              <a:off x="5096175" y="2239225"/>
              <a:ext cx="0" cy="1026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5" name="Google Shape;165;p24"/>
            <p:cNvCxnSpPr/>
            <p:nvPr/>
          </p:nvCxnSpPr>
          <p:spPr>
            <a:xfrm>
              <a:off x="5331729" y="2340086"/>
              <a:ext cx="0" cy="3876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6" name="Google Shape;166;p24"/>
            <p:cNvCxnSpPr/>
            <p:nvPr/>
          </p:nvCxnSpPr>
          <p:spPr>
            <a:xfrm>
              <a:off x="5574554" y="2340086"/>
              <a:ext cx="0" cy="597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7" name="Google Shape;167;p24"/>
            <p:cNvCxnSpPr/>
            <p:nvPr/>
          </p:nvCxnSpPr>
          <p:spPr>
            <a:xfrm>
              <a:off x="5808654" y="2341836"/>
              <a:ext cx="0" cy="597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8" name="Google Shape;168;p24"/>
            <p:cNvCxnSpPr/>
            <p:nvPr/>
          </p:nvCxnSpPr>
          <p:spPr>
            <a:xfrm>
              <a:off x="6037254" y="2341836"/>
              <a:ext cx="0" cy="3912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69" name="Google Shape;169;p24"/>
            <p:cNvCxnSpPr/>
            <p:nvPr/>
          </p:nvCxnSpPr>
          <p:spPr>
            <a:xfrm rot="10800000">
              <a:off x="6278329" y="1999286"/>
              <a:ext cx="0" cy="3390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0" name="Google Shape;170;p24"/>
            <p:cNvCxnSpPr/>
            <p:nvPr/>
          </p:nvCxnSpPr>
          <p:spPr>
            <a:xfrm rot="10800000">
              <a:off x="6515622" y="1552586"/>
              <a:ext cx="0" cy="7857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1" name="Google Shape;171;p24"/>
            <p:cNvCxnSpPr/>
            <p:nvPr/>
          </p:nvCxnSpPr>
          <p:spPr>
            <a:xfrm rot="10800000">
              <a:off x="6747699" y="1552586"/>
              <a:ext cx="0" cy="7857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2" name="Google Shape;172;p24"/>
            <p:cNvCxnSpPr/>
            <p:nvPr/>
          </p:nvCxnSpPr>
          <p:spPr>
            <a:xfrm rot="10800000">
              <a:off x="6983253" y="1994186"/>
              <a:ext cx="0" cy="3441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3" name="Google Shape;173;p24"/>
            <p:cNvCxnSpPr/>
            <p:nvPr/>
          </p:nvCxnSpPr>
          <p:spPr>
            <a:xfrm>
              <a:off x="7230682" y="2338286"/>
              <a:ext cx="0" cy="1983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4" name="Google Shape;174;p24"/>
            <p:cNvCxnSpPr/>
            <p:nvPr/>
          </p:nvCxnSpPr>
          <p:spPr>
            <a:xfrm>
              <a:off x="7459282" y="2338286"/>
              <a:ext cx="0" cy="6381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5" name="Google Shape;175;p24"/>
            <p:cNvCxnSpPr/>
            <p:nvPr/>
          </p:nvCxnSpPr>
          <p:spPr>
            <a:xfrm>
              <a:off x="7696574" y="2338286"/>
              <a:ext cx="0" cy="6381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6" name="Google Shape;176;p24"/>
            <p:cNvCxnSpPr/>
            <p:nvPr/>
          </p:nvCxnSpPr>
          <p:spPr>
            <a:xfrm rot="10800000">
              <a:off x="7933867" y="2223686"/>
              <a:ext cx="0" cy="1146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7" name="Google Shape;177;p24"/>
            <p:cNvCxnSpPr/>
            <p:nvPr/>
          </p:nvCxnSpPr>
          <p:spPr>
            <a:xfrm rot="10800000">
              <a:off x="8171159" y="1559319"/>
              <a:ext cx="0" cy="774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8" name="Google Shape;178;p24"/>
            <p:cNvCxnSpPr/>
            <p:nvPr/>
          </p:nvCxnSpPr>
          <p:spPr>
            <a:xfrm rot="10800000">
              <a:off x="8408452" y="1559319"/>
              <a:ext cx="0" cy="774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79" name="Google Shape;179;p24"/>
            <p:cNvCxnSpPr/>
            <p:nvPr/>
          </p:nvCxnSpPr>
          <p:spPr>
            <a:xfrm rot="10800000">
              <a:off x="8642268" y="1783719"/>
              <a:ext cx="0" cy="5505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200" y="1170125"/>
            <a:ext cx="5105400" cy="269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>
            <p:ph type="body" idx="1"/>
          </p:nvPr>
        </p:nvSpPr>
        <p:spPr>
          <a:xfrm>
            <a:off x="310900" y="1170125"/>
            <a:ext cx="35754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Der Ton, den wir hören, ist </a:t>
            </a:r>
            <a:r>
              <a:rPr lang="en-GB" sz="1600" b="1"/>
              <a:t>analog</a:t>
            </a:r>
            <a:r>
              <a:rPr lang="en-GB" sz="1600"/>
              <a:t>, aber Computer müssen ihn </a:t>
            </a:r>
            <a:r>
              <a:rPr lang="en-GB" sz="1600" b="1"/>
              <a:t>digital </a:t>
            </a:r>
            <a:r>
              <a:rPr lang="en-GB" sz="1600"/>
              <a:t>speichern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Um die Töne digital zu speichern, </a:t>
            </a:r>
            <a:r>
              <a:rPr lang="en-GB" sz="1600"/>
              <a:t>wird in regelmäßigen </a:t>
            </a:r>
            <a:r>
              <a:rPr lang="en-GB" sz="1600" b="1"/>
              <a:t>Abständen </a:t>
            </a:r>
            <a:r>
              <a:rPr lang="en-GB" sz="1600"/>
              <a:t>eine </a:t>
            </a:r>
            <a:r>
              <a:rPr lang="en-GB" sz="1600" b="1"/>
              <a:t>Probe </a:t>
            </a:r>
            <a:r>
              <a:rPr lang="en-GB" sz="1600"/>
              <a:t>entnommen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Dies wird als </a:t>
            </a:r>
            <a:r>
              <a:rPr lang="en-GB" sz="1600" b="1"/>
              <a:t>Abtastrate </a:t>
            </a:r>
            <a:r>
              <a:rPr lang="en-GB" sz="1600"/>
              <a:t>bezeichnet</a:t>
            </a:r>
            <a:r>
              <a:rPr lang="en-GB" sz="1600"/>
              <a:t>, </a:t>
            </a:r>
            <a:r>
              <a:rPr lang="en-GB" sz="1600"/>
              <a:t>die in </a:t>
            </a:r>
            <a:r>
              <a:rPr lang="en-GB" sz="1600" b="1"/>
              <a:t>Hertz </a:t>
            </a:r>
            <a:r>
              <a:rPr lang="en-GB" sz="1600"/>
              <a:t>(Hz) </a:t>
            </a:r>
            <a:r>
              <a:rPr lang="en-GB" sz="1600"/>
              <a:t>gemessen wird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6" name="Google Shape;186;p2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187" name="Google Shape;187;p2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pSp>
        <p:nvGrpSpPr>
          <p:cNvPr id="188" name="Google Shape;188;p25"/>
          <p:cNvGrpSpPr/>
          <p:nvPr/>
        </p:nvGrpSpPr>
        <p:grpSpPr>
          <a:xfrm>
            <a:off x="4867575" y="1552586"/>
            <a:ext cx="3774693" cy="1423800"/>
            <a:chOff x="4867575" y="1552586"/>
            <a:chExt cx="3774693" cy="1423800"/>
          </a:xfrm>
        </p:grpSpPr>
        <p:cxnSp>
          <p:nvCxnSpPr>
            <p:cNvPr id="189" name="Google Shape;189;p25"/>
            <p:cNvCxnSpPr/>
            <p:nvPr/>
          </p:nvCxnSpPr>
          <p:spPr>
            <a:xfrm rot="10800000">
              <a:off x="4867575" y="1818325"/>
              <a:ext cx="0" cy="5235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0" name="Google Shape;190;p25"/>
            <p:cNvCxnSpPr/>
            <p:nvPr/>
          </p:nvCxnSpPr>
          <p:spPr>
            <a:xfrm rot="10800000">
              <a:off x="5096175" y="2239225"/>
              <a:ext cx="0" cy="1026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1" name="Google Shape;191;p25"/>
            <p:cNvCxnSpPr/>
            <p:nvPr/>
          </p:nvCxnSpPr>
          <p:spPr>
            <a:xfrm>
              <a:off x="5331729" y="2340086"/>
              <a:ext cx="0" cy="3876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2" name="Google Shape;192;p25"/>
            <p:cNvCxnSpPr/>
            <p:nvPr/>
          </p:nvCxnSpPr>
          <p:spPr>
            <a:xfrm>
              <a:off x="5574554" y="2340086"/>
              <a:ext cx="0" cy="597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3" name="Google Shape;193;p25"/>
            <p:cNvCxnSpPr/>
            <p:nvPr/>
          </p:nvCxnSpPr>
          <p:spPr>
            <a:xfrm>
              <a:off x="5808654" y="2341836"/>
              <a:ext cx="0" cy="597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4" name="Google Shape;194;p25"/>
            <p:cNvCxnSpPr/>
            <p:nvPr/>
          </p:nvCxnSpPr>
          <p:spPr>
            <a:xfrm>
              <a:off x="6037254" y="2341836"/>
              <a:ext cx="0" cy="3912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5" name="Google Shape;195;p25"/>
            <p:cNvCxnSpPr/>
            <p:nvPr/>
          </p:nvCxnSpPr>
          <p:spPr>
            <a:xfrm rot="10800000">
              <a:off x="6278329" y="1999286"/>
              <a:ext cx="0" cy="3390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6" name="Google Shape;196;p25"/>
            <p:cNvCxnSpPr/>
            <p:nvPr/>
          </p:nvCxnSpPr>
          <p:spPr>
            <a:xfrm rot="10800000">
              <a:off x="6515622" y="1552586"/>
              <a:ext cx="0" cy="7857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7" name="Google Shape;197;p25"/>
            <p:cNvCxnSpPr/>
            <p:nvPr/>
          </p:nvCxnSpPr>
          <p:spPr>
            <a:xfrm rot="10800000">
              <a:off x="6747699" y="1552586"/>
              <a:ext cx="0" cy="7857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8" name="Google Shape;198;p25"/>
            <p:cNvCxnSpPr/>
            <p:nvPr/>
          </p:nvCxnSpPr>
          <p:spPr>
            <a:xfrm rot="10800000">
              <a:off x="6983253" y="1994186"/>
              <a:ext cx="0" cy="3441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9" name="Google Shape;199;p25"/>
            <p:cNvCxnSpPr/>
            <p:nvPr/>
          </p:nvCxnSpPr>
          <p:spPr>
            <a:xfrm>
              <a:off x="7230682" y="2338286"/>
              <a:ext cx="0" cy="1983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0" name="Google Shape;200;p25"/>
            <p:cNvCxnSpPr/>
            <p:nvPr/>
          </p:nvCxnSpPr>
          <p:spPr>
            <a:xfrm>
              <a:off x="7459282" y="2338286"/>
              <a:ext cx="0" cy="6381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1" name="Google Shape;201;p25"/>
            <p:cNvCxnSpPr/>
            <p:nvPr/>
          </p:nvCxnSpPr>
          <p:spPr>
            <a:xfrm>
              <a:off x="7696574" y="2338286"/>
              <a:ext cx="0" cy="6381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2" name="Google Shape;202;p25"/>
            <p:cNvCxnSpPr/>
            <p:nvPr/>
          </p:nvCxnSpPr>
          <p:spPr>
            <a:xfrm rot="10800000">
              <a:off x="7933867" y="2223686"/>
              <a:ext cx="0" cy="1146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3" name="Google Shape;203;p25"/>
            <p:cNvCxnSpPr/>
            <p:nvPr/>
          </p:nvCxnSpPr>
          <p:spPr>
            <a:xfrm rot="10800000">
              <a:off x="8171159" y="1559319"/>
              <a:ext cx="0" cy="774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4" name="Google Shape;204;p25"/>
            <p:cNvCxnSpPr/>
            <p:nvPr/>
          </p:nvCxnSpPr>
          <p:spPr>
            <a:xfrm rot="10800000">
              <a:off x="8408452" y="1559319"/>
              <a:ext cx="0" cy="774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5" name="Google Shape;205;p25"/>
            <p:cNvCxnSpPr/>
            <p:nvPr/>
          </p:nvCxnSpPr>
          <p:spPr>
            <a:xfrm rot="10800000">
              <a:off x="8642268" y="1783719"/>
              <a:ext cx="0" cy="5505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200" y="1170125"/>
            <a:ext cx="5105400" cy="269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>
            <p:ph type="body" idx="1"/>
          </p:nvPr>
        </p:nvSpPr>
        <p:spPr>
          <a:xfrm>
            <a:off x="310900" y="1170125"/>
            <a:ext cx="35754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 Probe misst die </a:t>
            </a:r>
            <a:r>
              <a:rPr lang="en-GB" sz="1600" b="1"/>
              <a:t>Spannung </a:t>
            </a:r>
            <a:r>
              <a:rPr lang="en-GB" sz="1600"/>
              <a:t>des </a:t>
            </a:r>
            <a:r>
              <a:rPr lang="en-GB" sz="1600" b="1"/>
              <a:t>Mikrofons </a:t>
            </a:r>
            <a:r>
              <a:rPr lang="en-GB" sz="1600"/>
              <a:t>und wandelt sie in einen </a:t>
            </a:r>
            <a:r>
              <a:rPr lang="en-GB" sz="1600" b="1"/>
              <a:t>Binärwert </a:t>
            </a:r>
            <a:r>
              <a:rPr lang="en-GB" sz="1600"/>
              <a:t>um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Die Art und der Bereich von Binärzahlen, die verwendet werden können, sind begrenzt.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Sie werden später mehr darüber erfahren.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2" name="Google Shape;212;p2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213" name="Google Shape;213;p2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pSp>
        <p:nvGrpSpPr>
          <p:cNvPr id="214" name="Google Shape;214;p26"/>
          <p:cNvGrpSpPr/>
          <p:nvPr/>
        </p:nvGrpSpPr>
        <p:grpSpPr>
          <a:xfrm>
            <a:off x="4867575" y="1552586"/>
            <a:ext cx="3774693" cy="1423800"/>
            <a:chOff x="4867575" y="1552586"/>
            <a:chExt cx="3774693" cy="1423800"/>
          </a:xfrm>
        </p:grpSpPr>
        <p:cxnSp>
          <p:nvCxnSpPr>
            <p:cNvPr id="215" name="Google Shape;215;p26"/>
            <p:cNvCxnSpPr/>
            <p:nvPr/>
          </p:nvCxnSpPr>
          <p:spPr>
            <a:xfrm rot="10800000">
              <a:off x="4867575" y="1818325"/>
              <a:ext cx="0" cy="5235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16" name="Google Shape;216;p26"/>
            <p:cNvCxnSpPr/>
            <p:nvPr/>
          </p:nvCxnSpPr>
          <p:spPr>
            <a:xfrm rot="10800000">
              <a:off x="5096175" y="2239225"/>
              <a:ext cx="0" cy="1026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17" name="Google Shape;217;p26"/>
            <p:cNvCxnSpPr/>
            <p:nvPr/>
          </p:nvCxnSpPr>
          <p:spPr>
            <a:xfrm>
              <a:off x="5331729" y="2340086"/>
              <a:ext cx="0" cy="3876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18" name="Google Shape;218;p26"/>
            <p:cNvCxnSpPr/>
            <p:nvPr/>
          </p:nvCxnSpPr>
          <p:spPr>
            <a:xfrm>
              <a:off x="5574554" y="2340086"/>
              <a:ext cx="0" cy="597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19" name="Google Shape;219;p26"/>
            <p:cNvCxnSpPr/>
            <p:nvPr/>
          </p:nvCxnSpPr>
          <p:spPr>
            <a:xfrm>
              <a:off x="5808654" y="2341836"/>
              <a:ext cx="0" cy="597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0" name="Google Shape;220;p26"/>
            <p:cNvCxnSpPr/>
            <p:nvPr/>
          </p:nvCxnSpPr>
          <p:spPr>
            <a:xfrm>
              <a:off x="6037254" y="2341836"/>
              <a:ext cx="0" cy="3912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1" name="Google Shape;221;p26"/>
            <p:cNvCxnSpPr/>
            <p:nvPr/>
          </p:nvCxnSpPr>
          <p:spPr>
            <a:xfrm rot="10800000">
              <a:off x="6278329" y="1999286"/>
              <a:ext cx="0" cy="3390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2" name="Google Shape;222;p26"/>
            <p:cNvCxnSpPr/>
            <p:nvPr/>
          </p:nvCxnSpPr>
          <p:spPr>
            <a:xfrm rot="10800000">
              <a:off x="6515622" y="1552586"/>
              <a:ext cx="0" cy="7857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3" name="Google Shape;223;p26"/>
            <p:cNvCxnSpPr/>
            <p:nvPr/>
          </p:nvCxnSpPr>
          <p:spPr>
            <a:xfrm rot="10800000">
              <a:off x="6747699" y="1552586"/>
              <a:ext cx="0" cy="7857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4" name="Google Shape;224;p26"/>
            <p:cNvCxnSpPr/>
            <p:nvPr/>
          </p:nvCxnSpPr>
          <p:spPr>
            <a:xfrm rot="10800000">
              <a:off x="6983253" y="1994186"/>
              <a:ext cx="0" cy="3441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5" name="Google Shape;225;p26"/>
            <p:cNvCxnSpPr/>
            <p:nvPr/>
          </p:nvCxnSpPr>
          <p:spPr>
            <a:xfrm>
              <a:off x="7230682" y="2338286"/>
              <a:ext cx="0" cy="1983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6" name="Google Shape;226;p26"/>
            <p:cNvCxnSpPr/>
            <p:nvPr/>
          </p:nvCxnSpPr>
          <p:spPr>
            <a:xfrm>
              <a:off x="7459282" y="2338286"/>
              <a:ext cx="0" cy="6381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7" name="Google Shape;227;p26"/>
            <p:cNvCxnSpPr/>
            <p:nvPr/>
          </p:nvCxnSpPr>
          <p:spPr>
            <a:xfrm>
              <a:off x="7696574" y="2338286"/>
              <a:ext cx="0" cy="6381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8" name="Google Shape;228;p26"/>
            <p:cNvCxnSpPr/>
            <p:nvPr/>
          </p:nvCxnSpPr>
          <p:spPr>
            <a:xfrm rot="10800000">
              <a:off x="7933867" y="2223686"/>
              <a:ext cx="0" cy="1146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29" name="Google Shape;229;p26"/>
            <p:cNvCxnSpPr/>
            <p:nvPr/>
          </p:nvCxnSpPr>
          <p:spPr>
            <a:xfrm rot="10800000">
              <a:off x="8171159" y="1559319"/>
              <a:ext cx="0" cy="774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30" name="Google Shape;230;p26"/>
            <p:cNvCxnSpPr/>
            <p:nvPr/>
          </p:nvCxnSpPr>
          <p:spPr>
            <a:xfrm rot="10800000">
              <a:off x="8408452" y="1559319"/>
              <a:ext cx="0" cy="7749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31" name="Google Shape;231;p26"/>
            <p:cNvCxnSpPr/>
            <p:nvPr/>
          </p:nvCxnSpPr>
          <p:spPr>
            <a:xfrm rot="10800000">
              <a:off x="8642268" y="1783719"/>
              <a:ext cx="0" cy="550500"/>
            </a:xfrm>
            <a:prstGeom prst="straightConnector1">
              <a:avLst/>
            </a:prstGeom>
            <a:noFill/>
            <a:ln w="19050" cap="flat" cmpd="sng">
              <a:solidFill>
                <a:srgbClr val="3197A8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232" name="Google Shape;232;p26"/>
          <p:cNvSpPr txBox="1"/>
          <p:nvPr/>
        </p:nvSpPr>
        <p:spPr>
          <a:xfrm>
            <a:off x="5119625" y="1170100"/>
            <a:ext cx="78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highlight>
                  <a:srgbClr val="3197A8"/>
                </a:highlight>
                <a:latin typeface="Roboto Mono"/>
                <a:ea typeface="Roboto Mono"/>
                <a:cs typeface="Roboto Mono"/>
                <a:sym typeface="Roboto Mono"/>
              </a:rPr>
              <a:t>0111</a:t>
            </a:r>
            <a:endParaRPr sz="1800">
              <a:solidFill>
                <a:srgbClr val="FFFFFF"/>
              </a:solidFill>
              <a:highlight>
                <a:srgbClr val="3197A8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33" name="Google Shape;233;p26"/>
          <p:cNvCxnSpPr>
            <a:stCxn id="232" idx="1"/>
          </p:cNvCxnSpPr>
          <p:nvPr/>
        </p:nvCxnSpPr>
        <p:spPr>
          <a:xfrm flipH="1">
            <a:off x="4867025" y="1400950"/>
            <a:ext cx="252600" cy="403200"/>
          </a:xfrm>
          <a:prstGeom prst="curved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239" name="Google Shape;239;p2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240" name="Google Shape;240;p27"/>
          <p:cNvSpPr txBox="1"/>
          <p:nvPr>
            <p:ph type="body" idx="1"/>
          </p:nvPr>
        </p:nvSpPr>
        <p:spPr>
          <a:xfrm>
            <a:off x="310900" y="1170125"/>
            <a:ext cx="4554000" cy="16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Betrachten Sie die </a:t>
            </a:r>
            <a:r>
              <a:rPr lang="en-GB" sz="1600" b="1"/>
              <a:t>Schallwelle </a:t>
            </a:r>
            <a:r>
              <a:rPr lang="en-GB" sz="1600"/>
              <a:t>auf dem </a:t>
            </a:r>
            <a:r>
              <a:rPr lang="en-GB" sz="1600"/>
              <a:t>Arbeitsblatt.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Füllen Sie die Tabelle aus, um </a:t>
            </a:r>
            <a:r>
              <a:rPr lang="en-GB" sz="1600"/>
              <a:t>die </a:t>
            </a:r>
            <a:r>
              <a:rPr lang="en-GB" sz="1600"/>
              <a:t>Binärwerte </a:t>
            </a:r>
            <a:r>
              <a:rPr lang="en-GB" sz="1600"/>
              <a:t>an jedem Punkt </a:t>
            </a:r>
            <a:r>
              <a:rPr lang="en-GB" sz="1600"/>
              <a:t>festzuhalten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Versuchen Sie nun, </a:t>
            </a:r>
            <a:r>
              <a:rPr lang="en-GB" sz="1600"/>
              <a:t>die </a:t>
            </a:r>
            <a:r>
              <a:rPr lang="en-GB" sz="1600" b="1"/>
              <a:t>Schallwelle </a:t>
            </a:r>
            <a:r>
              <a:rPr lang="en-GB" sz="1600"/>
              <a:t>aus den aufgenommenen Samples </a:t>
            </a:r>
            <a:r>
              <a:rPr lang="en-GB" sz="1600" b="1"/>
              <a:t>neu zu zeichnen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381625" y="3543925"/>
            <a:ext cx="4112400" cy="78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Bei der Probenahme </a:t>
            </a:r>
            <a:r>
              <a:rPr lang="en-GB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wird in regelmäßigen Abständen eine Messung vorgenommen.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625" y="480175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0350" y="1418387"/>
            <a:ext cx="3573700" cy="23067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type="body" idx="1"/>
          </p:nvPr>
        </p:nvSpPr>
        <p:spPr>
          <a:xfrm>
            <a:off x="310900" y="1170125"/>
            <a:ext cx="3417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In </a:t>
            </a:r>
            <a:r>
              <a:rPr lang="en-GB" sz="1600" b="1"/>
              <a:t>Aktivität 1 </a:t>
            </a:r>
            <a:r>
              <a:rPr lang="en-GB" sz="1600"/>
              <a:t>haben Sie Proben der Welle genommen. Anschließend haben Sie </a:t>
            </a:r>
            <a:r>
              <a:rPr lang="en-GB" sz="1600"/>
              <a:t>die Welle auf der Grundlage Ihrer </a:t>
            </a:r>
            <a:r>
              <a:rPr lang="en-GB" sz="1600" b="1"/>
              <a:t>Beispieldaten </a:t>
            </a:r>
            <a:r>
              <a:rPr lang="en-GB" sz="1600"/>
              <a:t>neu gezeichnet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Dies war die </a:t>
            </a:r>
            <a:r>
              <a:rPr lang="en-GB" sz="1600" b="1"/>
              <a:t>ursprüngliche Welle</a:t>
            </a:r>
            <a:r>
              <a:rPr lang="en-GB" sz="1600"/>
              <a:t>.  </a:t>
            </a:r>
            <a:endParaRPr sz="1600"/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Abtastrate und Auflösung</a:t>
            </a:r>
            <a:endParaRPr/>
          </a:p>
        </p:txBody>
      </p:sp>
      <p:sp>
        <p:nvSpPr>
          <p:cNvPr id="250" name="Google Shape;250;p2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251" name="Google Shape;2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965" y="1039592"/>
            <a:ext cx="5105400" cy="269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00" y="1033054"/>
            <a:ext cx="5094200" cy="268906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>
            <p:ph type="body" idx="1"/>
          </p:nvPr>
        </p:nvSpPr>
        <p:spPr>
          <a:xfrm>
            <a:off x="310900" y="1170125"/>
            <a:ext cx="3417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Ihre neue Welle wäre </a:t>
            </a:r>
            <a:r>
              <a:rPr lang="en-GB" sz="1600" b="1"/>
              <a:t>etwas </a:t>
            </a:r>
            <a:r>
              <a:rPr lang="en-GB" sz="1600"/>
              <a:t>anders gewesen. </a:t>
            </a:r>
            <a:r>
              <a:rPr lang="en-GB" sz="1600"/>
              <a:t> </a:t>
            </a:r>
            <a:endParaRPr sz="1600"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Abtastrate </a:t>
            </a:r>
            <a:r>
              <a:rPr lang="en-GB"/>
              <a:t>und Auflösung</a:t>
            </a:r>
            <a:endParaRPr/>
          </a:p>
        </p:txBody>
      </p:sp>
      <p:sp>
        <p:nvSpPr>
          <p:cNvPr id="259" name="Google Shape;259;p2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875" y="1040731"/>
            <a:ext cx="5094224" cy="268908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 txBox="1"/>
          <p:nvPr>
            <p:ph type="body" idx="1"/>
          </p:nvPr>
        </p:nvSpPr>
        <p:spPr>
          <a:xfrm>
            <a:off x="310900" y="1170125"/>
            <a:ext cx="3417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Sie </a:t>
            </a:r>
            <a:r>
              <a:rPr lang="en-GB" sz="1600"/>
              <a:t>können das Ergebnis verbessern, indem Sie </a:t>
            </a:r>
            <a:r>
              <a:rPr lang="en-GB" sz="1600" b="1"/>
              <a:t>mehr Proben </a:t>
            </a:r>
            <a:r>
              <a:rPr lang="en-GB" sz="1600"/>
              <a:t>nehmen</a:t>
            </a:r>
            <a:r>
              <a:rPr lang="en-GB" sz="1600"/>
              <a:t>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Dies würde man als </a:t>
            </a:r>
            <a:r>
              <a:rPr lang="en-GB" sz="1600" b="1"/>
              <a:t>Erhöhung der Abtastrate </a:t>
            </a:r>
            <a:r>
              <a:rPr lang="en-GB" sz="1600"/>
              <a:t>bezeichnen</a:t>
            </a:r>
            <a:r>
              <a:rPr lang="en-GB" sz="1600"/>
              <a:t>. </a:t>
            </a:r>
            <a:endParaRPr sz="1600"/>
          </a:p>
        </p:txBody>
      </p:sp>
      <p:sp>
        <p:nvSpPr>
          <p:cNvPr id="266" name="Google Shape;266;p3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Abtastrate und Auflösung</a:t>
            </a:r>
            <a:endParaRPr/>
          </a:p>
        </p:txBody>
      </p:sp>
      <p:sp>
        <p:nvSpPr>
          <p:cNvPr id="267" name="Google Shape;267;p3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>
            <p:ph type="body" idx="1"/>
          </p:nvPr>
        </p:nvSpPr>
        <p:spPr>
          <a:xfrm>
            <a:off x="310900" y="1170125"/>
            <a:ext cx="3417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Wenn Sie mehr </a:t>
            </a:r>
            <a:r>
              <a:rPr lang="en-GB" sz="1600" b="1"/>
              <a:t>Proben pro Sekunde </a:t>
            </a:r>
            <a:r>
              <a:rPr lang="en-GB" sz="1600"/>
              <a:t>nehmen</a:t>
            </a:r>
            <a:r>
              <a:rPr lang="en-GB" sz="1600"/>
              <a:t>, </a:t>
            </a:r>
            <a:r>
              <a:rPr lang="en-GB" sz="1600"/>
              <a:t>können Sie die Qualität der Darstellung verbessern. </a:t>
            </a:r>
            <a:endParaRPr sz="1600"/>
          </a:p>
        </p:txBody>
      </p:sp>
      <p:sp>
        <p:nvSpPr>
          <p:cNvPr id="273" name="Google Shape;273;p3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Abtastrate und Auflösung</a:t>
            </a:r>
            <a:endParaRPr/>
          </a:p>
        </p:txBody>
      </p:sp>
      <p:sp>
        <p:nvSpPr>
          <p:cNvPr id="274" name="Google Shape;274;p3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275" name="Google Shape;2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875" y="1040731"/>
            <a:ext cx="5094224" cy="268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Ein </a:t>
            </a:r>
            <a:r>
              <a:rPr lang="en-GB" sz="1600" b="1"/>
              <a:t>Bitmap-Bild </a:t>
            </a:r>
            <a:r>
              <a:rPr lang="en-GB" sz="1600"/>
              <a:t>ist </a:t>
            </a:r>
            <a:r>
              <a:rPr lang="en-GB" sz="1600" b="1"/>
              <a:t>12 × 12 Pixel </a:t>
            </a:r>
            <a:r>
              <a:rPr lang="en-GB" sz="1600"/>
              <a:t>groß </a:t>
            </a:r>
            <a:r>
              <a:rPr lang="en-GB" sz="1600"/>
              <a:t>und hat eine </a:t>
            </a:r>
            <a:r>
              <a:rPr lang="en-GB" sz="1600" b="1"/>
              <a:t>Farbtiefe </a:t>
            </a:r>
            <a:r>
              <a:rPr lang="en-GB" sz="1600"/>
              <a:t>von </a:t>
            </a:r>
            <a:r>
              <a:rPr lang="en-GB" sz="1600" b="1"/>
              <a:t>2</a:t>
            </a:r>
            <a:r>
              <a:rPr lang="en-GB" sz="1600"/>
              <a:t>. Wie </a:t>
            </a:r>
            <a:r>
              <a:rPr lang="en-GB" sz="1600" b="1"/>
              <a:t>groß ist die Dateigröße </a:t>
            </a:r>
            <a:r>
              <a:rPr lang="en-GB" sz="1600"/>
              <a:t>des Bildes </a:t>
            </a:r>
            <a:r>
              <a:rPr lang="en-GB" sz="1600"/>
              <a:t>in </a:t>
            </a:r>
            <a:r>
              <a:rPr lang="en-GB" sz="1600" b="1"/>
              <a:t>Bits</a:t>
            </a:r>
            <a:r>
              <a:rPr lang="en-GB" sz="1600"/>
              <a:t>?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Wie </a:t>
            </a:r>
            <a:r>
              <a:rPr lang="en-GB" sz="1600" b="1"/>
              <a:t>viele </a:t>
            </a:r>
            <a:r>
              <a:rPr lang="en-GB" sz="1600"/>
              <a:t>Bits sind für ein </a:t>
            </a:r>
            <a:r>
              <a:rPr lang="en-GB" sz="1600" b="1"/>
              <a:t>16-Farben-Bild </a:t>
            </a:r>
            <a:r>
              <a:rPr lang="en-GB" sz="1600" b="1"/>
              <a:t>mindestens </a:t>
            </a:r>
            <a:r>
              <a:rPr lang="en-GB" sz="1600"/>
              <a:t>erforderlich</a:t>
            </a:r>
            <a:r>
              <a:rPr lang="en-GB" sz="1600"/>
              <a:t>?</a:t>
            </a:r>
            <a:endParaRPr sz="1600"/>
          </a:p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Berechnen der Dateigröße</a:t>
            </a:r>
            <a:endParaRPr/>
          </a:p>
        </p:txBody>
      </p:sp>
      <p:sp>
        <p:nvSpPr>
          <p:cNvPr id="79" name="Google Shape;79;p1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00" y="1040731"/>
            <a:ext cx="5094200" cy="268906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/>
          <p:nvPr>
            <p:ph type="body" idx="1"/>
          </p:nvPr>
        </p:nvSpPr>
        <p:spPr>
          <a:xfrm>
            <a:off x="310900" y="1170125"/>
            <a:ext cx="3417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Eine weitere Möglichkeit zur Verbesserung der Qualität besteht darin, </a:t>
            </a:r>
            <a:r>
              <a:rPr lang="en-GB" sz="1600" b="1"/>
              <a:t>die Anzahl der Bits zu erhöhen</a:t>
            </a:r>
            <a:r>
              <a:rPr lang="en-GB" sz="1600"/>
              <a:t>, die für die Darstellung jeder </a:t>
            </a:r>
            <a:r>
              <a:rPr lang="en-GB" sz="1600" b="1"/>
              <a:t>Probe </a:t>
            </a:r>
            <a:r>
              <a:rPr lang="en-GB" sz="1600"/>
              <a:t>verwendet werden</a:t>
            </a:r>
            <a:r>
              <a:rPr lang="en-GB" sz="1600"/>
              <a:t>. </a:t>
            </a:r>
            <a:endParaRPr sz="1600"/>
          </a:p>
        </p:txBody>
      </p:sp>
      <p:sp>
        <p:nvSpPr>
          <p:cNvPr id="282" name="Google Shape;282;p3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Abtastrate und Auflösung</a:t>
            </a:r>
            <a:endParaRPr/>
          </a:p>
        </p:txBody>
      </p:sp>
      <p:sp>
        <p:nvSpPr>
          <p:cNvPr id="283" name="Google Shape;283;p32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/>
          <p:nvPr>
            <p:ph type="body" idx="1"/>
          </p:nvPr>
        </p:nvSpPr>
        <p:spPr>
          <a:xfrm>
            <a:off x="310900" y="1170125"/>
            <a:ext cx="3417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 Anzahl der Bits pro Abtastung wird als </a:t>
            </a:r>
            <a:r>
              <a:rPr lang="en-GB" sz="1600" b="1"/>
              <a:t>Abtastauflösung </a:t>
            </a:r>
            <a:r>
              <a:rPr lang="en-GB" sz="1600"/>
              <a:t>bezeichnet.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Durch </a:t>
            </a:r>
            <a:r>
              <a:rPr lang="en-GB" sz="1600" b="1"/>
              <a:t>Erhöhen der Sample-Auflösung </a:t>
            </a:r>
            <a:r>
              <a:rPr lang="en-GB" sz="1600"/>
              <a:t>können Sie noch mehr von der ursprünglichen analogen Welle abtasten.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Dies würde die Qualität der Darstellung verbessern. </a:t>
            </a:r>
            <a:endParaRPr sz="1600"/>
          </a:p>
        </p:txBody>
      </p:sp>
      <p:sp>
        <p:nvSpPr>
          <p:cNvPr id="289" name="Google Shape;289;p3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Abtastrate und Auflösung</a:t>
            </a:r>
            <a:endParaRPr/>
          </a:p>
        </p:txBody>
      </p:sp>
      <p:sp>
        <p:nvSpPr>
          <p:cNvPr id="290" name="Google Shape;290;p3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291" name="Google Shape;2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00" y="1040731"/>
            <a:ext cx="5094200" cy="268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>
            <p:ph type="body" idx="1"/>
          </p:nvPr>
        </p:nvSpPr>
        <p:spPr>
          <a:xfrm>
            <a:off x="310900" y="1170125"/>
            <a:ext cx="3417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Hören Sie sich die </a:t>
            </a:r>
            <a:r>
              <a:rPr lang="en-GB" sz="1600" b="1"/>
              <a:t>Audiobeispiele </a:t>
            </a:r>
            <a:r>
              <a:rPr lang="en-GB" sz="1600"/>
              <a:t>in diesem Video an, um </a:t>
            </a:r>
            <a:r>
              <a:rPr lang="en-GB" sz="1600"/>
              <a:t>den Unterschied zwischen einer 16-Bit-, 8-Bit- und 4-Bit-Aufnahme </a:t>
            </a:r>
            <a:r>
              <a:rPr lang="en-GB" sz="1600"/>
              <a:t>zu erkennen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Hören Sie von </a:t>
            </a:r>
            <a:r>
              <a:rPr lang="en-GB" sz="1600"/>
              <a:t>0:55 bis 2:05.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7" name="Google Shape;297;p3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Abtastrate und Auflösung</a:t>
            </a:r>
            <a:endParaRPr/>
          </a:p>
        </p:txBody>
      </p:sp>
      <p:sp>
        <p:nvSpPr>
          <p:cNvPr id="298" name="Google Shape;298;p3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299" name="Google Shape;299;p34" descr="This video will help you understand the relationship between the number of bits and dynamic range in digital audio recordings. &#10;Think you're a studio master? Find out! Take the free iZotope Pro Audio Essentials challenge! https://www.iZotope.com/ProAudioEssentials" title="Bit Depth | iZotope Pro Audio Essential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0900" y="11701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>
            <p:ph type="body" idx="1"/>
          </p:nvPr>
        </p:nvSpPr>
        <p:spPr>
          <a:xfrm>
            <a:off x="310900" y="1170125"/>
            <a:ext cx="34176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Rekapitulation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Es gibt </a:t>
            </a:r>
            <a:r>
              <a:rPr lang="en-GB" sz="1600" b="1"/>
              <a:t>zwei Möglichkeiten</a:t>
            </a:r>
            <a:r>
              <a:rPr lang="en-GB" sz="1600"/>
              <a:t>, die Qualität von Tondarstellungen zu verbessern: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Erhöhen Sie die </a:t>
            </a:r>
            <a:r>
              <a:rPr lang="en-GB" sz="1600" b="1"/>
              <a:t>Abtastrate </a:t>
            </a:r>
            <a:r>
              <a:rPr lang="en-GB" sz="1600"/>
              <a:t>(Samples pro Sekunde, </a:t>
            </a:r>
            <a:r>
              <a:rPr lang="en-GB" sz="1600"/>
              <a:t>gemessen in Hertz</a:t>
            </a:r>
            <a:r>
              <a:rPr lang="en-GB" sz="1600"/>
              <a:t>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Erhöhung der </a:t>
            </a:r>
            <a:r>
              <a:rPr lang="en-GB" sz="1600" b="1"/>
              <a:t>Abtastauflösung </a:t>
            </a:r>
            <a:r>
              <a:rPr lang="en-GB" sz="1600"/>
              <a:t>(Bits pro Abtastung) </a:t>
            </a:r>
            <a:endParaRPr sz="1600"/>
          </a:p>
        </p:txBody>
      </p:sp>
      <p:sp>
        <p:nvSpPr>
          <p:cNvPr id="305" name="Google Shape;305;p3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Abtastrate und Auflösung</a:t>
            </a:r>
            <a:endParaRPr/>
          </a:p>
        </p:txBody>
      </p:sp>
      <p:sp>
        <p:nvSpPr>
          <p:cNvPr id="306" name="Google Shape;306;p3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307" name="Google Shape;3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500" y="1040731"/>
            <a:ext cx="5094200" cy="268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 </a:t>
            </a:r>
            <a:r>
              <a:rPr lang="en-GB" sz="1600" b="1"/>
              <a:t>Standard-Sample-Auflösung </a:t>
            </a:r>
            <a:r>
              <a:rPr lang="en-GB" sz="1600"/>
              <a:t>für Audiodateien in professioneller Qualität </a:t>
            </a:r>
            <a:r>
              <a:rPr lang="en-GB" sz="1600"/>
              <a:t>liegt bei </a:t>
            </a:r>
            <a:r>
              <a:rPr lang="en-GB" sz="1600" b="1"/>
              <a:t>16 Bit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Das bedeutet, dass 2</a:t>
            </a:r>
            <a:r>
              <a:rPr lang="en-GB" sz="1600" baseline="30000"/>
              <a:t>16</a:t>
            </a:r>
            <a:r>
              <a:rPr lang="en-GB" sz="1600"/>
              <a:t> (65.536) verschiedene Werte zur Aufzeichnung der </a:t>
            </a:r>
            <a:r>
              <a:rPr lang="en-GB" sz="1600" b="1"/>
              <a:t>Amplitude </a:t>
            </a:r>
            <a:r>
              <a:rPr lang="en-GB" sz="1600"/>
              <a:t>des Tons </a:t>
            </a:r>
            <a:r>
              <a:rPr lang="en-GB" sz="1600"/>
              <a:t>zur Verfügung stehen</a:t>
            </a:r>
            <a:r>
              <a:rPr lang="en-GB" sz="1600"/>
              <a:t>.</a:t>
            </a:r>
            <a:endParaRPr sz="1600"/>
          </a:p>
        </p:txBody>
      </p:sp>
      <p:sp>
        <p:nvSpPr>
          <p:cNvPr id="313" name="Google Shape;313;p3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Typische Einstellungen</a:t>
            </a:r>
            <a:endParaRPr/>
          </a:p>
        </p:txBody>
      </p:sp>
      <p:sp>
        <p:nvSpPr>
          <p:cNvPr id="314" name="Google Shape;314;p3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315" name="Google Shape;315;p36"/>
          <p:cNvPicPr preferRelativeResize="0"/>
          <p:nvPr/>
        </p:nvPicPr>
        <p:blipFill rotWithShape="1">
          <a:blip r:embed="rId3">
            <a:alphaModFix/>
          </a:blip>
          <a:srcRect l="74463" t="0" r="5" b="0"/>
          <a:stretch/>
        </p:blipFill>
        <p:spPr>
          <a:xfrm>
            <a:off x="4736599" y="1170100"/>
            <a:ext cx="4096502" cy="17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 txBox="1"/>
          <p:nvPr/>
        </p:nvSpPr>
        <p:spPr>
          <a:xfrm>
            <a:off x="5010300" y="3046075"/>
            <a:ext cx="19020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1010100100101001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17" name="Google Shape;317;p36"/>
          <p:cNvCxnSpPr/>
          <p:nvPr/>
        </p:nvCxnSpPr>
        <p:spPr>
          <a:xfrm rot="10800000">
            <a:off x="5687600" y="2118150"/>
            <a:ext cx="192300" cy="90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Die </a:t>
            </a:r>
            <a:r>
              <a:rPr lang="en-GB" sz="1600" b="1"/>
              <a:t>Standardabtastrate </a:t>
            </a:r>
            <a:r>
              <a:rPr lang="en-GB" sz="1600"/>
              <a:t>für professionelle digitale Audiosignale beträgt </a:t>
            </a:r>
            <a:r>
              <a:rPr lang="en-GB" sz="1600" b="1"/>
              <a:t>44,1 kHz </a:t>
            </a:r>
            <a:r>
              <a:rPr lang="en-GB" sz="1600"/>
              <a:t>oder </a:t>
            </a:r>
            <a:r>
              <a:rPr lang="en-GB" sz="1600" b="1"/>
              <a:t>44.100 </a:t>
            </a:r>
            <a:r>
              <a:rPr lang="en-GB" sz="1600"/>
              <a:t>Samples pro Sekunde.  </a:t>
            </a:r>
            <a:endParaRPr sz="1600"/>
          </a:p>
        </p:txBody>
      </p:sp>
      <p:sp>
        <p:nvSpPr>
          <p:cNvPr id="323" name="Google Shape;323;p3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Typische Einstellungen</a:t>
            </a:r>
            <a:endParaRPr/>
          </a:p>
        </p:txBody>
      </p:sp>
      <p:sp>
        <p:nvSpPr>
          <p:cNvPr id="324" name="Google Shape;324;p3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325" name="Google Shape;325;p37"/>
          <p:cNvPicPr preferRelativeResize="0"/>
          <p:nvPr/>
        </p:nvPicPr>
        <p:blipFill rotWithShape="1">
          <a:blip r:embed="rId3">
            <a:alphaModFix/>
          </a:blip>
          <a:srcRect l="74463" t="0" r="5" b="0"/>
          <a:stretch/>
        </p:blipFill>
        <p:spPr>
          <a:xfrm>
            <a:off x="4736599" y="1170100"/>
            <a:ext cx="4096502" cy="17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Verwenden Sie das </a:t>
            </a:r>
            <a:r>
              <a:rPr lang="en-GB" sz="1600" b="1"/>
              <a:t>Arbeitsblatt</a:t>
            </a:r>
            <a:r>
              <a:rPr lang="en-GB" sz="1600"/>
              <a:t>, um einige der wichtigsten Begriffe aus dieser Lektion zu wiederholen und mit </a:t>
            </a:r>
            <a:r>
              <a:rPr lang="en-GB" sz="1600" b="1"/>
              <a:t>Audacity </a:t>
            </a:r>
            <a:r>
              <a:rPr lang="en-GB" sz="1600"/>
              <a:t>den Klang zu untersuchen</a:t>
            </a:r>
            <a:r>
              <a:rPr lang="en-GB" sz="1600"/>
              <a:t>. </a:t>
            </a:r>
            <a:endParaRPr sz="1600"/>
          </a:p>
        </p:txBody>
      </p:sp>
      <p:sp>
        <p:nvSpPr>
          <p:cNvPr id="331" name="Google Shape;331;p3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Rekapitulation und Untersuchung</a:t>
            </a:r>
            <a:endParaRPr/>
          </a:p>
        </p:txBody>
      </p:sp>
      <p:sp>
        <p:nvSpPr>
          <p:cNvPr id="332" name="Google Shape;332;p3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333" name="Google Shape;3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1" y="582200"/>
            <a:ext cx="4045275" cy="397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Abtastrate wird in </a:t>
            </a:r>
            <a:r>
              <a:rPr lang="en-GB"/>
              <a:t>Hertz </a:t>
            </a:r>
            <a:r>
              <a:rPr lang="en-GB"/>
              <a:t>gemessen.</a:t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Wahr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Falsch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1" name="Google Shape;341;p39"/>
          <p:cNvSpPr txBox="1"/>
          <p:nvPr>
            <p:ph type="subTitle" idx="2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Abtastrate wird in Hertz gemessen.</a:t>
            </a:r>
            <a:endParaRPr/>
          </a:p>
        </p:txBody>
      </p:sp>
      <p:sp>
        <p:nvSpPr>
          <p:cNvPr id="347" name="Google Shape;347;p40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Wahr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8" name="Google Shape;348;p40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Falsch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9" name="Google Shape;349;p40"/>
          <p:cNvSpPr txBox="1"/>
          <p:nvPr>
            <p:ph type="subTitle" idx="2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1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Eine höhere Frequenz führt zu einer niedrigeren Tonhöhe</a:t>
            </a:r>
            <a:endParaRPr/>
          </a:p>
        </p:txBody>
      </p:sp>
      <p:sp>
        <p:nvSpPr>
          <p:cNvPr id="355" name="Google Shape;355;p41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Wahr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6" name="Google Shape;356;p41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Falsch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7" name="Google Shape;357;p41"/>
          <p:cNvSpPr txBox="1"/>
          <p:nvPr>
            <p:ph type="subTitle" idx="2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Ein </a:t>
            </a:r>
            <a:r>
              <a:rPr lang="en-GB" sz="1600" b="1"/>
              <a:t>Bitmap-Bild </a:t>
            </a:r>
            <a:r>
              <a:rPr lang="en-GB" sz="1600"/>
              <a:t>ist </a:t>
            </a:r>
            <a:r>
              <a:rPr lang="en-GB" sz="1600" b="1"/>
              <a:t>12 × 12 Pixel </a:t>
            </a:r>
            <a:r>
              <a:rPr lang="en-GB" sz="1600"/>
              <a:t>groß </a:t>
            </a:r>
            <a:r>
              <a:rPr lang="en-GB" sz="1600"/>
              <a:t>und hat eine </a:t>
            </a:r>
            <a:r>
              <a:rPr lang="en-GB" sz="1600" b="1"/>
              <a:t>Farbtiefe </a:t>
            </a:r>
            <a:r>
              <a:rPr lang="en-GB" sz="1600"/>
              <a:t>von </a:t>
            </a:r>
            <a:r>
              <a:rPr lang="en-GB" sz="1600" b="1"/>
              <a:t>2</a:t>
            </a:r>
            <a:r>
              <a:rPr lang="en-GB" sz="1600"/>
              <a:t>. Wie </a:t>
            </a:r>
            <a:r>
              <a:rPr lang="en-GB" sz="1600" b="1"/>
              <a:t>groß ist die Dateigröße </a:t>
            </a:r>
            <a:r>
              <a:rPr lang="en-GB" sz="1600"/>
              <a:t>des Bildes </a:t>
            </a:r>
            <a:r>
              <a:rPr lang="en-GB" sz="1600"/>
              <a:t>in </a:t>
            </a:r>
            <a:r>
              <a:rPr lang="en-GB" sz="1600" b="1"/>
              <a:t>Bits</a:t>
            </a:r>
            <a:r>
              <a:rPr lang="en-GB" sz="1600"/>
              <a:t>?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Wie </a:t>
            </a:r>
            <a:r>
              <a:rPr lang="en-GB" sz="1600" b="1"/>
              <a:t>viele </a:t>
            </a:r>
            <a:r>
              <a:rPr lang="en-GB" sz="1600"/>
              <a:t>Bits sind für ein </a:t>
            </a:r>
            <a:r>
              <a:rPr lang="en-GB" sz="1600" b="1"/>
              <a:t>16-Farben-Bild </a:t>
            </a:r>
            <a:r>
              <a:rPr lang="en-GB" sz="1600" b="1"/>
              <a:t>mindestens </a:t>
            </a:r>
            <a:r>
              <a:rPr lang="en-GB" sz="1600"/>
              <a:t>erforderlich</a:t>
            </a:r>
            <a:r>
              <a:rPr lang="en-GB" sz="1600"/>
              <a:t>?</a:t>
            </a:r>
            <a:endParaRPr sz="1600"/>
          </a:p>
        </p:txBody>
      </p:sp>
      <p:sp>
        <p:nvSpPr>
          <p:cNvPr id="85" name="Google Shape;85;p1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Berechnen der Dateigröße</a:t>
            </a:r>
            <a:endParaRPr/>
          </a:p>
        </p:txBody>
      </p:sp>
      <p:sp>
        <p:nvSpPr>
          <p:cNvPr id="86" name="Google Shape;86;p15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288 Bits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4 Bits</a:t>
            </a:r>
            <a:endParaRPr sz="1600"/>
          </a:p>
        </p:txBody>
      </p:sp>
      <p:sp>
        <p:nvSpPr>
          <p:cNvPr id="87" name="Google Shape;87;p1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Eine höhere Frequenz führt zu einer niedrigeren Tonhöhe</a:t>
            </a:r>
            <a:endParaRPr/>
          </a:p>
        </p:txBody>
      </p:sp>
      <p:sp>
        <p:nvSpPr>
          <p:cNvPr id="363" name="Google Shape;363;p42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Wahr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Falsch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5058475" y="4471375"/>
            <a:ext cx="3339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Das würde zu </a:t>
            </a:r>
            <a:r>
              <a:rPr lang="en-GB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einer </a:t>
            </a:r>
            <a:r>
              <a:rPr lang="en-GB" sz="1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höheren </a:t>
            </a:r>
            <a:r>
              <a:rPr lang="en-GB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Tonlage </a:t>
            </a:r>
            <a:r>
              <a:rPr lang="en-GB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führen</a:t>
            </a:r>
            <a:r>
              <a:rPr lang="en-GB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!</a:t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6" name="Google Shape;366;p42"/>
          <p:cNvSpPr txBox="1"/>
          <p:nvPr>
            <p:ph type="subTitle" idx="2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3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Abtastauflösung bezieht sich auf die Anzahl der Bits pro Abtastung.</a:t>
            </a:r>
            <a:endParaRPr/>
          </a:p>
        </p:txBody>
      </p:sp>
      <p:sp>
        <p:nvSpPr>
          <p:cNvPr id="372" name="Google Shape;372;p43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Wahr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3" name="Google Shape;373;p43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Falsch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4" name="Google Shape;374;p43"/>
          <p:cNvSpPr txBox="1"/>
          <p:nvPr>
            <p:ph type="subTitle" idx="2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Abtastauflösung bezieht sich auf die Anzahl der Bits pro Abtastung.</a:t>
            </a:r>
            <a:endParaRPr/>
          </a:p>
        </p:txBody>
      </p:sp>
      <p:sp>
        <p:nvSpPr>
          <p:cNvPr id="380" name="Google Shape;380;p44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Wahr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1" name="Google Shape;381;p44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Falsch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2" name="Google Shape;382;p44"/>
          <p:cNvSpPr txBox="1"/>
          <p:nvPr>
            <p:ph type="subTitle" idx="2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5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Verringerung der Abtastrate verbessert die Tonqualität</a:t>
            </a:r>
            <a:endParaRPr/>
          </a:p>
        </p:txBody>
      </p:sp>
      <p:sp>
        <p:nvSpPr>
          <p:cNvPr id="388" name="Google Shape;388;p45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Wahr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89" name="Google Shape;389;p45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Falsch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0" name="Google Shape;390;p45"/>
          <p:cNvSpPr txBox="1"/>
          <p:nvPr>
            <p:ph type="subTitle" idx="2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Verringerung der Abtastrate verbessert die Tonqualität</a:t>
            </a:r>
            <a:endParaRPr/>
          </a:p>
        </p:txBody>
      </p:sp>
      <p:sp>
        <p:nvSpPr>
          <p:cNvPr id="396" name="Google Shape;396;p46"/>
          <p:cNvSpPr/>
          <p:nvPr/>
        </p:nvSpPr>
        <p:spPr>
          <a:xfrm>
            <a:off x="827775" y="1396450"/>
            <a:ext cx="3022800" cy="3022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Wahr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7" name="Google Shape;397;p46"/>
          <p:cNvSpPr/>
          <p:nvPr/>
        </p:nvSpPr>
        <p:spPr>
          <a:xfrm>
            <a:off x="5219700" y="1396450"/>
            <a:ext cx="3022800" cy="30228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Quicksand"/>
                <a:ea typeface="Quicksand"/>
                <a:cs typeface="Quicksand"/>
                <a:sym typeface="Quicksand"/>
              </a:rPr>
              <a:t>Falsch</a:t>
            </a:r>
            <a:endParaRPr sz="48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8" name="Google Shape;398;p46"/>
          <p:cNvSpPr txBox="1"/>
          <p:nvPr/>
        </p:nvSpPr>
        <p:spPr>
          <a:xfrm>
            <a:off x="5044450" y="4471375"/>
            <a:ext cx="338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Das </a:t>
            </a:r>
            <a:r>
              <a:rPr lang="en-GB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würde </a:t>
            </a:r>
            <a:r>
              <a:rPr lang="en-GB" sz="1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die </a:t>
            </a:r>
            <a:r>
              <a:rPr lang="en-GB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Qualität </a:t>
            </a:r>
            <a:r>
              <a:rPr lang="en-GB" sz="1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mindern</a:t>
            </a:r>
            <a:r>
              <a:rPr lang="en-GB"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!</a:t>
            </a:r>
            <a:endParaRPr sz="1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99" name="Google Shape;399;p46"/>
          <p:cNvSpPr txBox="1"/>
          <p:nvPr>
            <p:ph type="subTitle" idx="2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Entdeckt, wie Töne durch binäre Ziffern dargestellt werden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Nächste Lektion</a:t>
            </a:r>
            <a:endParaRPr/>
          </a:p>
        </p:txBody>
      </p:sp>
      <p:sp>
        <p:nvSpPr>
          <p:cNvPr id="406" name="Google Shape;406;p47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der nächsten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Erfahren Sie, wie Sie die Dateigröße von Sounddateien berechnen können</a:t>
            </a:r>
            <a:endParaRPr/>
          </a:p>
        </p:txBody>
      </p:sp>
      <p:sp>
        <p:nvSpPr>
          <p:cNvPr id="407" name="Google Shape;407;p4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Zusammenfassung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lernen Sie: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Erklären Sie, warum analoge Tondaten </a:t>
            </a:r>
            <a:r>
              <a:rPr lang="en-GB"/>
              <a:t>in </a:t>
            </a:r>
            <a:r>
              <a:rPr lang="en-GB"/>
              <a:t>binäre Ziffern </a:t>
            </a:r>
            <a:r>
              <a:rPr lang="en-GB"/>
              <a:t>umgewandelt werden müssen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Beschreiben Sie die Begriffe Abtastung, Abtastrate und Abtastauflösung</a:t>
            </a:r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Lektion 12: Darstellung von Klang 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" name="Google Shape;94;p16"/>
          <p:cNvSpPr txBox="1"/>
          <p:nvPr>
            <p:ph type="subTitle" idx="2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Zielsetzungen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300" y="3648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Sie haben vielleicht schon einmal gesehen, wie </a:t>
            </a:r>
            <a:r>
              <a:rPr lang="en-GB" sz="1600" b="1"/>
              <a:t>Schall </a:t>
            </a:r>
            <a:r>
              <a:rPr lang="en-GB" sz="1600"/>
              <a:t>in </a:t>
            </a:r>
            <a:r>
              <a:rPr lang="en-GB" sz="1600" b="1"/>
              <a:t>Wellen </a:t>
            </a:r>
            <a:r>
              <a:rPr lang="en-GB" sz="1600"/>
              <a:t>dargestellt wird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Schall ist eine </a:t>
            </a:r>
            <a:r>
              <a:rPr lang="en-GB" sz="1600" b="1"/>
              <a:t>Druckwelle</a:t>
            </a:r>
            <a:r>
              <a:rPr lang="en-GB" sz="1600"/>
              <a:t>, die die Luft zum </a:t>
            </a:r>
            <a:r>
              <a:rPr lang="en-GB" sz="1600" b="1"/>
              <a:t>Schwingen </a:t>
            </a:r>
            <a:r>
              <a:rPr lang="en-GB" sz="1600"/>
              <a:t>bringt.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Diese Tatsache wird in </a:t>
            </a:r>
            <a:r>
              <a:rPr lang="en-GB" sz="1600" b="1"/>
              <a:t>Mikrofonen </a:t>
            </a:r>
            <a:r>
              <a:rPr lang="en-GB" sz="1600"/>
              <a:t>und </a:t>
            </a:r>
            <a:r>
              <a:rPr lang="en-GB" sz="1600" b="1"/>
              <a:t>Lautsprechern </a:t>
            </a:r>
            <a:r>
              <a:rPr lang="en-GB" sz="1600"/>
              <a:t>genutzt</a:t>
            </a:r>
            <a:r>
              <a:rPr lang="en-GB" sz="1600"/>
              <a:t>.</a:t>
            </a:r>
            <a:endParaRPr sz="1600"/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102" name="Google Shape;102;p1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225" y="2198125"/>
            <a:ext cx="3676275" cy="2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4">
            <a:alphaModFix/>
          </a:blip>
          <a:srcRect l="0" t="27424" r="0" b="25975"/>
          <a:stretch/>
        </p:blipFill>
        <p:spPr>
          <a:xfrm>
            <a:off x="4736600" y="1023200"/>
            <a:ext cx="3761926" cy="87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Normalerweise kann man keinen </a:t>
            </a:r>
            <a:r>
              <a:rPr lang="en-GB" sz="1600" b="1"/>
              <a:t>Ton </a:t>
            </a:r>
            <a:r>
              <a:rPr lang="en-GB" sz="1600"/>
              <a:t>sehen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In diesem Video können Sie die </a:t>
            </a:r>
            <a:r>
              <a:rPr lang="en-GB" sz="1600" b="1"/>
              <a:t>Wirkung </a:t>
            </a:r>
            <a:r>
              <a:rPr lang="en-GB" sz="1600"/>
              <a:t>von </a:t>
            </a:r>
            <a:r>
              <a:rPr lang="en-GB" sz="1600" b="1"/>
              <a:t>Schallwellen </a:t>
            </a:r>
            <a:r>
              <a:rPr lang="en-GB" sz="1600"/>
              <a:t>auf visuelle </a:t>
            </a:r>
            <a:r>
              <a:rPr lang="en-GB" sz="1600"/>
              <a:t>Weise sehen</a:t>
            </a:r>
            <a:r>
              <a:rPr lang="en-GB" sz="1600"/>
              <a:t>.</a:t>
            </a:r>
            <a:endParaRPr sz="1600"/>
          </a:p>
        </p:txBody>
      </p:sp>
      <p:sp>
        <p:nvSpPr>
          <p:cNvPr id="110" name="Google Shape;110;p1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111" name="Google Shape;111;p1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12" name="Google Shape;112;p18" descr="You can actually see sound waves as they travel through the air thanks to a clever photographic trick.&#10;&#10;tumblr.com/follow/skunkbear&#10;skunkbear.tumblr.com&#10;Twitter:&#10;@cadamole&#10;@nprscience&#10;&#10;Produced by Adam Cole&#10;Hands shot by Meg Vogel&#10;&#10;Schlieren images provided by Mike Hargather (http://infohost.nmt.edu/~mjh/people.html)&#10;Amber Kates&#10;Bobby Gold&#10;J. W. Tang, A. Nicolle and J. Pantelic&#10;&#10;MUSIC:&#10;&quot;Eileen&quot; by Lee Rosevere&#10;http://freemusicarchive.org/music/Lee_Rosevere/Music_for_MOBA/LeeRosevere_MOBA_09-Eileen" title="What Does Sound Look Like? | SKUNK BEA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6600" y="1170100"/>
            <a:ext cx="4096500" cy="3072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Ein Computer kann eine </a:t>
            </a:r>
            <a:r>
              <a:rPr lang="en-GB" sz="1600" b="1"/>
              <a:t>analoge Schallwelle </a:t>
            </a:r>
            <a:r>
              <a:rPr lang="en-GB" sz="1600"/>
              <a:t>wie diese </a:t>
            </a:r>
            <a:r>
              <a:rPr lang="en-GB" sz="1600"/>
              <a:t>nicht interpretieren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Sie müssen </a:t>
            </a:r>
            <a:r>
              <a:rPr lang="en-GB" sz="1600" b="1"/>
              <a:t>digitalisiert </a:t>
            </a:r>
            <a:r>
              <a:rPr lang="en-GB" sz="1600"/>
              <a:t>werden</a:t>
            </a:r>
            <a:r>
              <a:rPr lang="en-GB" sz="1600"/>
              <a:t>, d.h. in </a:t>
            </a:r>
            <a:r>
              <a:rPr lang="en-GB" sz="1600" b="1"/>
              <a:t>binäre Zahlen </a:t>
            </a:r>
            <a:r>
              <a:rPr lang="en-GB" sz="1600"/>
              <a:t>umgewandelt </a:t>
            </a:r>
            <a:r>
              <a:rPr lang="en-GB" sz="1600"/>
              <a:t>werden.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b="1"/>
              <a:t>Mit Lautsprechern </a:t>
            </a:r>
            <a:r>
              <a:rPr lang="en-GB" sz="1600"/>
              <a:t>können Geräte aus diesen </a:t>
            </a:r>
            <a:r>
              <a:rPr lang="en-GB" sz="1600" b="1"/>
              <a:t>Binärzahlen </a:t>
            </a:r>
            <a:r>
              <a:rPr lang="en-GB" sz="1600"/>
              <a:t>Töne erzeugen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Eine vibrierende Membran im Lautsprecher erzeugt </a:t>
            </a:r>
            <a:r>
              <a:rPr lang="en-GB" sz="1600" b="1"/>
              <a:t>Druckwellen </a:t>
            </a:r>
            <a:r>
              <a:rPr lang="en-GB" sz="1600"/>
              <a:t>in der Luft, die Sie als Schall hören.</a:t>
            </a:r>
            <a:endParaRPr sz="1600"/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119" name="Google Shape;119;p1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199" y="1170125"/>
            <a:ext cx="4096502" cy="1868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Diese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Scratch-Animation </a:t>
            </a:r>
            <a:r>
              <a:rPr lang="en-GB" sz="1600"/>
              <a:t>veranschaulicht die Natur des Klangs.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Sie zeigt, wie eine </a:t>
            </a:r>
            <a:r>
              <a:rPr lang="en-GB" sz="1600" b="1"/>
              <a:t>Schallwelle </a:t>
            </a:r>
            <a:r>
              <a:rPr lang="en-GB" sz="1600"/>
              <a:t>mit Veränderungen des </a:t>
            </a:r>
            <a:r>
              <a:rPr lang="en-GB" sz="1600" b="1"/>
              <a:t>Luftdrucks </a:t>
            </a:r>
            <a:r>
              <a:rPr lang="en-GB" sz="1600"/>
              <a:t>verbunden ist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Es reagiert auf ein Mikrofon.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127" name="Google Shape;127;p2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l="0" t="11449" r="0" b="0"/>
          <a:stretch/>
        </p:blipFill>
        <p:spPr>
          <a:xfrm>
            <a:off x="4623400" y="1120375"/>
            <a:ext cx="4176501" cy="206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Die </a:t>
            </a:r>
            <a:r>
              <a:rPr lang="en-GB" sz="1600" b="1"/>
              <a:t>Amplitude </a:t>
            </a:r>
            <a:r>
              <a:rPr lang="en-GB" sz="1600"/>
              <a:t>(Höhe) der Schallwelle stellt das </a:t>
            </a:r>
            <a:r>
              <a:rPr lang="en-GB" sz="1600" b="1"/>
              <a:t>Volumen </a:t>
            </a:r>
            <a:r>
              <a:rPr lang="en-GB" sz="1600"/>
              <a:t>dar</a:t>
            </a:r>
            <a:r>
              <a:rPr lang="en-GB" sz="1600"/>
              <a:t>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Je </a:t>
            </a:r>
            <a:r>
              <a:rPr lang="en-GB" sz="1600" b="1"/>
              <a:t>höher </a:t>
            </a:r>
            <a:r>
              <a:rPr lang="en-GB" sz="1600"/>
              <a:t>die </a:t>
            </a:r>
            <a:r>
              <a:rPr lang="en-GB" sz="1600"/>
              <a:t>Amplitude</a:t>
            </a:r>
            <a:r>
              <a:rPr lang="en-GB" sz="1600"/>
              <a:t>, desto </a:t>
            </a:r>
            <a:r>
              <a:rPr lang="en-GB" sz="1600" b="1"/>
              <a:t>höher </a:t>
            </a:r>
            <a:r>
              <a:rPr lang="en-GB" sz="1600"/>
              <a:t>die </a:t>
            </a:r>
            <a:r>
              <a:rPr lang="en-GB" sz="1600" b="1"/>
              <a:t>Lautstärke </a:t>
            </a:r>
            <a:r>
              <a:rPr lang="en-GB" sz="1600"/>
              <a:t>des Tons.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34" name="Google Shape;134;p2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Darstellung des Klangs</a:t>
            </a:r>
            <a:endParaRPr/>
          </a:p>
        </p:txBody>
      </p:sp>
      <p:sp>
        <p:nvSpPr>
          <p:cNvPr id="135" name="Google Shape;135;p2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800" y="1170100"/>
            <a:ext cx="4431799" cy="259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